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Proxima Nova"/>
      <p:regular r:id="rId69"/>
      <p:bold r:id="rId70"/>
      <p:italic r:id="rId71"/>
      <p:boldItalic r:id="rId72"/>
    </p:embeddedFont>
    <p:embeddedFont>
      <p:font typeface="Work Sans Medium"/>
      <p:regular r:id="rId73"/>
      <p:bold r:id="rId74"/>
      <p:italic r:id="rId75"/>
      <p:boldItalic r:id="rId76"/>
    </p:embeddedFont>
    <p:embeddedFont>
      <p:font typeface="Ubuntu Mono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FE8607-FBF6-42BB-A3FF-DB59F429A0D6}">
  <a:tblStyle styleId="{41FE8607-FBF6-42BB-A3FF-DB59F429A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09BCFF5-997B-436B-A517-D914518E9097}" styleName="Table_1">
    <a:wholeTbl>
      <a:tcTxStyle b="off" i="off">
        <a:font>
          <a:latin typeface="Calibri"/>
          <a:ea typeface="Calibri"/>
          <a:cs typeface="Calibri"/>
        </a:font>
        <a:srgbClr val="202729"/>
      </a:tcTxStyle>
      <a:tcStyle>
        <a:tcBdr>
          <a:left>
            <a:ln cap="flat" cmpd="sng" w="12700">
              <a:solidFill>
                <a:srgbClr val="202729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202729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202729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202729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202729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202729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Ubuntu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WorkSansMedium-regular.fntdata"/><Relationship Id="rId72" Type="http://schemas.openxmlformats.org/officeDocument/2006/relationships/font" Target="fonts/ProximaNova-boldItalic.fntdata"/><Relationship Id="rId31" Type="http://schemas.openxmlformats.org/officeDocument/2006/relationships/slide" Target="slides/slide25.xml"/><Relationship Id="rId75" Type="http://schemas.openxmlformats.org/officeDocument/2006/relationships/font" Target="fonts/WorkSansMedium-italic.fntdata"/><Relationship Id="rId30" Type="http://schemas.openxmlformats.org/officeDocument/2006/relationships/slide" Target="slides/slide24.xml"/><Relationship Id="rId74" Type="http://schemas.openxmlformats.org/officeDocument/2006/relationships/font" Target="fonts/WorkSansMedium-bold.fntdata"/><Relationship Id="rId33" Type="http://schemas.openxmlformats.org/officeDocument/2006/relationships/slide" Target="slides/slide27.xml"/><Relationship Id="rId77" Type="http://schemas.openxmlformats.org/officeDocument/2006/relationships/font" Target="fonts/UbuntuMono-regular.fntdata"/><Relationship Id="rId32" Type="http://schemas.openxmlformats.org/officeDocument/2006/relationships/slide" Target="slides/slide26.xml"/><Relationship Id="rId76" Type="http://schemas.openxmlformats.org/officeDocument/2006/relationships/font" Target="fonts/WorkSansMedium-boldItalic.fntdata"/><Relationship Id="rId35" Type="http://schemas.openxmlformats.org/officeDocument/2006/relationships/slide" Target="slides/slide29.xml"/><Relationship Id="rId79" Type="http://schemas.openxmlformats.org/officeDocument/2006/relationships/font" Target="fonts/UbuntuMono-italic.fntdata"/><Relationship Id="rId34" Type="http://schemas.openxmlformats.org/officeDocument/2006/relationships/slide" Target="slides/slide28.xml"/><Relationship Id="rId78" Type="http://schemas.openxmlformats.org/officeDocument/2006/relationships/font" Target="fonts/UbuntuMono-bold.fntdata"/><Relationship Id="rId71" Type="http://schemas.openxmlformats.org/officeDocument/2006/relationships/font" Target="fonts/ProximaNova-italic.fntdata"/><Relationship Id="rId70" Type="http://schemas.openxmlformats.org/officeDocument/2006/relationships/font" Target="fonts/ProximaNova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roximaNova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2c9c21366_1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b2c9c21366_1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b00260c5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b00260c5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b00260c5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b00260c5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b00260c5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b00260c5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b00260c5d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b00260c5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b00260c5d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b00260c5d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b00260c5d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b00260c5d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b00260c5d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b00260c5d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b00260c5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b00260c5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b00260c5d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b00260c5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b00260c5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b00260c5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c3fcf06e8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c3fcf06e8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b00260c5d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b00260c5d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b00260c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b00260c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b00260c5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b00260c5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b00260c5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b00260c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b00260c5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b00260c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b00260c5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b00260c5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b00260c5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b00260c5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b00260c5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b00260c5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b00260c5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b00260c5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b00260c5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b00260c5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c3fcf06e8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c3fcf06e8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ebff9a76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ebff9a76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b00260c5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b00260c5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b00260c5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b00260c5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are optional and which are not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b00260c5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b00260c5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b00260c5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b00260c5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b00260c5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b00260c5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b00260c5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b00260c5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b00260c5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b00260c5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b00260c5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fb00260c5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fb00260c5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fb00260c5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2c9c21366_18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2c9c21366_1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fb00260c5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fb00260c5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b00260c5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b00260c5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b00260c5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b00260c5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b00260c5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b00260c5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fb00260c5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fb00260c5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b00260c5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fb00260c5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b00260c5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fb00260c5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b00260c5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b00260c5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b00260c5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b00260c5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fb00260c5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fb00260c5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2c9c21366_18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2c9c21366_18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fb00260c5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fb00260c5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yo ucan go over when you’re doing your homework. Great resource when you’re doing your homework. Compare to diagram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febff9a7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febff9a7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fb00260c5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fb00260c5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fb00260c5d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fb00260c5d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b26b78947e_2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b26b78947e_2_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26b78947e_2_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adding two registers</a:t>
            </a:r>
            <a:endParaRPr/>
          </a:p>
        </p:txBody>
      </p:sp>
      <p:sp>
        <p:nvSpPr>
          <p:cNvPr id="478" name="Google Shape;478;g2b26b78947e_2_4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b26b78947e_2_8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b26b78947e_2_84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fb00260c5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fb00260c5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b273749c4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b273749c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fb00260c5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fb00260c5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2c9c21366_18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2c9c21366_18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fb00260c5d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fb00260c5d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497b0352c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497b0352c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497b0352c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497b0352c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2c9c21366_18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2c9c21366_18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2c9c21366_18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2c9c21366_18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a997f54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a997f54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Ubuntu Mono"/>
              <a:buNone/>
              <a:defRPr sz="5200">
                <a:latin typeface="Ubuntu Mono"/>
                <a:ea typeface="Ubuntu Mono"/>
                <a:cs typeface="Ubuntu Mono"/>
                <a:sym typeface="Ubuntu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 Mono"/>
              <a:buNone/>
              <a:defRPr sz="2800">
                <a:latin typeface="Ubuntu Mono"/>
                <a:ea typeface="Ubuntu Mono"/>
                <a:cs typeface="Ubuntu Mono"/>
                <a:sym typeface="Ubuntu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92775" y="436598"/>
            <a:ext cx="6521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i="0"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92775" y="436598"/>
            <a:ext cx="6521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i="0"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592775" y="1092780"/>
            <a:ext cx="59550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>
                <a:solidFill>
                  <a:srgbClr val="595959"/>
                </a:solidFill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Ubuntu Mono"/>
              <a:buNone/>
              <a:defRPr sz="3600">
                <a:latin typeface="Ubuntu Mono"/>
                <a:ea typeface="Ubuntu Mono"/>
                <a:cs typeface="Ubuntu Mono"/>
                <a:sym typeface="Ubuntu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19750" y="1028900"/>
            <a:ext cx="810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9750" y="1152475"/>
            <a:ext cx="810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4887900"/>
            <a:ext cx="9144000" cy="2556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1867500" y="1301700"/>
            <a:ext cx="5409000" cy="21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900"/>
              <a:t>CS 2200 </a:t>
            </a:r>
            <a:endParaRPr sz="6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900"/>
              <a:t>LAB 2</a:t>
            </a:r>
            <a:endParaRPr sz="6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1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750" y="1028900"/>
            <a:ext cx="8104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Write a program that adds the values in $s0 and $s1 together and doubles it, storing the output into $v0.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1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768975" y="2278300"/>
            <a:ext cx="37095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Pseudo-code Implementation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v0 = s0 + s1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v0 = v0 * 2 = v0 + v0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519750" y="1028900"/>
            <a:ext cx="8104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Write a program that adds the values in $s0 and $s1 together and doubles it, storing the output into $v0.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1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768975" y="2278300"/>
            <a:ext cx="37095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Pseudo-code Implementation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v0 = s0 + s1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v0 = v0 * 2 = v0 + v0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5361450" y="2459800"/>
            <a:ext cx="32628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Assembly Code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add $v0, $s0, $s1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add $v0, $v0, $v0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519750" y="1028900"/>
            <a:ext cx="8104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Write a program that adds the values in $s0 and $s1 together and doubles it, storing the output into $v0.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519750" y="1028900"/>
            <a:ext cx="8104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program that subtracts index 3 and 4 of an array pointed to by $sp, and store the result into $v0.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519750" y="1028900"/>
            <a:ext cx="8104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program that subtracts index 3 and 4 of an array pointed to by $sp, and store the result into $v0.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768975" y="2278300"/>
            <a:ext cx="37095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Pseudo-code Implementation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v0 = $sp[3] - $sp[4]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519750" y="1028900"/>
            <a:ext cx="8104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program that subtracts index 3 and 4 of an array pointed to by $sp, and store the result into $v0.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768975" y="2278300"/>
            <a:ext cx="3709500" cy="17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Pseudo-code Implementation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t0 = mem[$sp + 3]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t1 = mem[$sp + 4]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v0 = t0 - t1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519750" y="1028900"/>
            <a:ext cx="8104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program that subtracts index 3 and 4 of an array pointed to by $sp, and store the result into $v0.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768975" y="2278300"/>
            <a:ext cx="3709500" cy="17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Pseudo-code Implementation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t0 = mem[$sp + 3]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t1 = mem[$sp + 4]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v0 = t0 - t1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5044775" y="2182725"/>
            <a:ext cx="3194400" cy="22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Assembly Code    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lw $t0, 3($sp)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lw $t1, 4($sp)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nand $t2, $t1, $t1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addi $t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, $t2, 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add $v0, $t0, $t2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519750" y="1028900"/>
            <a:ext cx="8104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Write a program that repeatedly subtracts 5 from $s0, a number of times equal to the value in $s1, and then store the value in the memory address that $sp points to.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519750" y="1028900"/>
            <a:ext cx="8104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Write a program that repeatedly subtracts 5 from $s0, a number of times equal to the value in $s1, and then store the value in the memory address that $sp points to.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768975" y="2278300"/>
            <a:ext cx="3709500" cy="20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Pseudo-code Implementation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for 0..$s1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$s0 = $s0 - 5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mem[$sp] = $s0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519750" y="1028900"/>
            <a:ext cx="8104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Write a program that repeatedly subtracts 5 from $s0, a number of times equal to the value in $s1, and then store the value in the memory address that $sp points to.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768975" y="2278300"/>
            <a:ext cx="3709500" cy="26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Pseudo-code Implementation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while $s1 != 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$s0 = $s0 - 5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$s1 = $s1 - 1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endwhile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mem[$sp] = $s0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519750" y="1028900"/>
            <a:ext cx="810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Office hours started last week, check Canvas homepage for schedule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Office hours changes will be announced on 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100"/>
              <a:buChar char="●"/>
            </a:pPr>
            <a:r>
              <a:rPr b="1" lang="en" sz="2100"/>
              <a:t>Homework 2 </a:t>
            </a:r>
            <a:r>
              <a:rPr lang="en" sz="2100"/>
              <a:t>will be released after lab and is due </a:t>
            </a:r>
            <a:r>
              <a:rPr b="1" lang="en" sz="2100">
                <a:solidFill>
                  <a:srgbClr val="674EA7"/>
                </a:solidFill>
              </a:rPr>
              <a:t>Jan 31</a:t>
            </a:r>
            <a:r>
              <a:rPr b="1" baseline="30000" lang="en" sz="2100">
                <a:solidFill>
                  <a:srgbClr val="674EA7"/>
                </a:solidFill>
              </a:rPr>
              <a:t>st</a:t>
            </a:r>
            <a:r>
              <a:rPr b="1" lang="en" sz="2100">
                <a:solidFill>
                  <a:srgbClr val="674EA7"/>
                </a:solidFill>
              </a:rPr>
              <a:t> @ 6:15 PM</a:t>
            </a:r>
            <a:endParaRPr b="1" sz="2100">
              <a:solidFill>
                <a:srgbClr val="674EA7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Project 1 </a:t>
            </a:r>
            <a:r>
              <a:rPr lang="en" sz="2100"/>
              <a:t>has been released (get started early!) and is due </a:t>
            </a:r>
            <a:r>
              <a:rPr b="1" lang="en" sz="2100">
                <a:solidFill>
                  <a:srgbClr val="674EA7"/>
                </a:solidFill>
              </a:rPr>
              <a:t>Feb 9</a:t>
            </a:r>
            <a:r>
              <a:rPr b="1" baseline="30000" lang="en" sz="2100">
                <a:solidFill>
                  <a:srgbClr val="674EA7"/>
                </a:solidFill>
              </a:rPr>
              <a:t>th</a:t>
            </a:r>
            <a:r>
              <a:rPr b="1" lang="en" sz="2100">
                <a:solidFill>
                  <a:srgbClr val="674EA7"/>
                </a:solidFill>
              </a:rPr>
              <a:t> @ 11:59 PM</a:t>
            </a:r>
            <a:endParaRPr b="1"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519750" y="1028900"/>
            <a:ext cx="8104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Write a program that repeatedly subtracts 5 from $s0, a number of times equal to the value in $s1, and then store the value in the memory address that $sp points to.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4356450" y="2175100"/>
            <a:ext cx="4353000" cy="22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Assembly Code    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while: beq $s1, $zero, end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addi $s0, $s0, -5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addi $s1, $s1, -1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eq $zero, $zero, while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end:   sw $s0, 0($sp)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 halt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768975" y="2278300"/>
            <a:ext cx="3709500" cy="26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Pseudo-code Implementation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while $s1 != 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$s0 = $s0 - 5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$s1 = $s1 - 1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endwhile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mem[$sp] = $s0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Functions</a:t>
            </a:r>
            <a:endParaRPr sz="3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547200" y="436575"/>
            <a:ext cx="804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Caller</a:t>
            </a:r>
            <a:r>
              <a:rPr lang="en" sz="2100"/>
              <a:t>: The function that calls another function.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Callee</a:t>
            </a:r>
            <a:r>
              <a:rPr lang="en" sz="2100"/>
              <a:t>: The function that is called by the caller.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188" y="1638825"/>
            <a:ext cx="2773625" cy="29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State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519750" y="1028900"/>
            <a:ext cx="810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Processor state needs to be maintained between multiple function calls.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do not want the registers that the caller is using in its function to be changed by the callee, yet the callee still needs to have registers to execute with.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solution is to save the state of the registers using one of two approaches: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Shadow register files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 memory stack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State: Shadow Registers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750" y="1510950"/>
            <a:ext cx="3830625" cy="21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519750" y="1028900"/>
            <a:ext cx="469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multiple sets of registers.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a function is called, switch registers sets.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 Very fast!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 accesses to registers are much faster, so copy data over is much faster.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 Poor scalability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a recursive function, how many shadow rf’s will we need? A lot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State: The Stack 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519750" y="1028900"/>
            <a:ext cx="518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</a:pPr>
            <a:r>
              <a:rPr lang="en">
                <a:solidFill>
                  <a:srgbClr val="616161"/>
                </a:solidFill>
              </a:rPr>
              <a:t>Store processor state information in main memory, using a stack. </a:t>
            </a:r>
            <a:endParaRPr>
              <a:solidFill>
                <a:srgbClr val="61616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</a:pPr>
            <a:r>
              <a:rPr lang="en">
                <a:solidFill>
                  <a:srgbClr val="616161"/>
                </a:solidFill>
              </a:rPr>
              <a:t>Create a “calling convention” to ensure appropriate saving/restoring of information. </a:t>
            </a:r>
            <a:endParaRPr>
              <a:solidFill>
                <a:srgbClr val="61616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</a:pPr>
            <a:r>
              <a:rPr lang="en">
                <a:solidFill>
                  <a:srgbClr val="616161"/>
                </a:solidFill>
              </a:rPr>
              <a:t>Do all registers need to be saved every time we call a function? </a:t>
            </a:r>
            <a:endParaRPr>
              <a:solidFill>
                <a:srgbClr val="61616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</a:pPr>
            <a:r>
              <a:rPr lang="en">
                <a:solidFill>
                  <a:srgbClr val="616161"/>
                </a:solidFill>
              </a:rPr>
              <a:t>Keep track of the top of the stack with a stack pointer, storing it in </a:t>
            </a:r>
            <a:r>
              <a:rPr b="1" lang="en">
                <a:solidFill>
                  <a:srgbClr val="616161"/>
                </a:solidFill>
              </a:rPr>
              <a:t>$sp</a:t>
            </a:r>
            <a:r>
              <a:rPr lang="en">
                <a:solidFill>
                  <a:srgbClr val="616161"/>
                </a:solidFill>
              </a:rPr>
              <a:t> for LC-2200.</a:t>
            </a:r>
            <a:endParaRPr>
              <a:solidFill>
                <a:srgbClr val="616161"/>
              </a:solidFill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50" y="1641550"/>
            <a:ext cx="3048450" cy="21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Record</a:t>
            </a:r>
            <a:endParaRPr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519750" y="1028900"/>
            <a:ext cx="41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</a:pPr>
            <a:r>
              <a:rPr lang="en">
                <a:solidFill>
                  <a:srgbClr val="616161"/>
                </a:solidFill>
              </a:rPr>
              <a:t>The part of the stack relevant to the executing procedure.</a:t>
            </a:r>
            <a:endParaRPr>
              <a:solidFill>
                <a:srgbClr val="61616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</a:pPr>
            <a:r>
              <a:rPr lang="en">
                <a:solidFill>
                  <a:srgbClr val="616161"/>
                </a:solidFill>
              </a:rPr>
              <a:t>Registers, data, etc. important to its functionality</a:t>
            </a:r>
            <a:endParaRPr>
              <a:solidFill>
                <a:srgbClr val="61616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</a:pPr>
            <a:r>
              <a:rPr lang="en">
                <a:solidFill>
                  <a:srgbClr val="616161"/>
                </a:solidFill>
              </a:rPr>
              <a:t>Many activation records can be on the stack (think multiple function calls), but only one is considered “active” at a time.</a:t>
            </a:r>
            <a:endParaRPr/>
          </a:p>
        </p:txBody>
      </p:sp>
      <p:graphicFrame>
        <p:nvGraphicFramePr>
          <p:cNvPr id="267" name="Google Shape;267;p40"/>
          <p:cNvGraphicFramePr/>
          <p:nvPr/>
        </p:nvGraphicFramePr>
        <p:xfrm>
          <a:off x="7441784" y="6824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182475"/>
              </a:tblGrid>
              <a:tr h="363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Local Variables</a:t>
                      </a:r>
                      <a:endParaRPr sz="500"/>
                    </a:p>
                  </a:txBody>
                  <a:tcPr marT="34300" marB="34300" marR="68600" marL="68600" anchor="ctr"/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S registers</a:t>
                      </a:r>
                      <a:endParaRPr sz="500"/>
                    </a:p>
                  </a:txBody>
                  <a:tcPr marT="34300" marB="34300" marR="68600" marL="68600" anchor="ctr"/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Frame Pointer</a:t>
                      </a:r>
                      <a:endParaRPr sz="500"/>
                    </a:p>
                  </a:txBody>
                  <a:tcPr marT="34300" marB="34300" marR="68600" marL="68600" anchor="ctr"/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</a:t>
                      </a: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eturn 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ddress</a:t>
                      </a:r>
                      <a:endParaRPr sz="500"/>
                    </a:p>
                  </a:txBody>
                  <a:tcPr marT="34300" marB="34300" marR="68600" marL="68600" anchor="ctr"/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 registers</a:t>
                      </a:r>
                      <a:endParaRPr sz="5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graphicFrame>
        <p:nvGraphicFramePr>
          <p:cNvPr id="268" name="Google Shape;268;p40"/>
          <p:cNvGraphicFramePr/>
          <p:nvPr/>
        </p:nvGraphicFramePr>
        <p:xfrm>
          <a:off x="5135984" y="10455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821975"/>
              </a:tblGrid>
              <a:tr h="703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Activation Record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>
                    <a:solidFill>
                      <a:srgbClr val="D5A6BD"/>
                    </a:solidFill>
                  </a:tcPr>
                </a:tc>
              </a:tr>
              <a:tr h="70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7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Activation Record</a:t>
                      </a:r>
                      <a:endParaRPr sz="1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70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Activation Record</a:t>
                      </a:r>
                      <a:endParaRPr sz="1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70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7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Activation Record</a:t>
                      </a:r>
                      <a:endParaRPr sz="1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70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Activation Record</a:t>
                      </a:r>
                      <a:endParaRPr sz="1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cxnSp>
        <p:nvCxnSpPr>
          <p:cNvPr id="269" name="Google Shape;269;p40"/>
          <p:cNvCxnSpPr/>
          <p:nvPr/>
        </p:nvCxnSpPr>
        <p:spPr>
          <a:xfrm flipH="1" rot="10800000">
            <a:off x="6960025" y="700875"/>
            <a:ext cx="483900" cy="34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40"/>
          <p:cNvCxnSpPr/>
          <p:nvPr/>
        </p:nvCxnSpPr>
        <p:spPr>
          <a:xfrm>
            <a:off x="6960025" y="1747400"/>
            <a:ext cx="474000" cy="76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 Pointer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519750" y="1028900"/>
            <a:ext cx="810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Problem: As we push/pop items from the stack, the position of the stack pointer changes.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Would require careful monitoring by the callee to manage offsets.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Solution: Store a frame pointer in $fp, set to the bottom of the current activation record.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</a:t>
            </a:r>
            <a:r>
              <a:rPr b="1" lang="en" sz="2000"/>
              <a:t>Anchors</a:t>
            </a:r>
            <a:r>
              <a:rPr lang="en" sz="2000"/>
              <a:t>” the current frame so that we always know where it starts.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Calling Convention</a:t>
            </a:r>
            <a:endParaRPr sz="4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Google Shape;286;p43"/>
          <p:cNvGraphicFramePr/>
          <p:nvPr/>
        </p:nvGraphicFramePr>
        <p:xfrm>
          <a:off x="1925525" y="317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{41FE8607-FBF6-42BB-A3FF-DB59F429A0D6}</a:tableStyleId>
              </a:tblPr>
              <a:tblGrid>
                <a:gridCol w="1431150"/>
                <a:gridCol w="2423450"/>
                <a:gridCol w="1438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Register Name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Callee Save?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$zero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Always zero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n/a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$at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Target Address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n/a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$v0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Return Value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$a0..a2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Argument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$t0..t2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Temporary Registers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$s0..s2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Saved Registers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$k0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Interrupt Return Address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n/a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$sp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Stack Pointer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$fp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Frame Pointer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$ra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Return Address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1613850"/>
            <a:ext cx="8520600" cy="19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Brief Overview: 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Padding Review, Assembly, Calling Convention, Docker Installation, CircuitSim Tips</a:t>
            </a:r>
            <a:endParaRPr sz="3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Convention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519750" y="1028900"/>
            <a:ext cx="810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standardized method for functions to be implemented and called by the machine.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Specifies the method that a compiler sets up to access a subroutine.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Important, since if we have programs that are compiled using different compilers, they must still be able to interface accordingly.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Specify how arguments are passed to a function, how return values are passed back out of a function and how the function is called.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“How C functions are converted into Assembly”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 2200 Calling Convention</a:t>
            </a:r>
            <a:endParaRPr/>
          </a:p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519750" y="1028900"/>
            <a:ext cx="810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have to decide when writing a calling convention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Parameter passing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three arguments passed through registers ($a0-$a2), rest through the stack.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Transfer Control to Callee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jalr $ra, $at - Saves return address to $ra (caller PC+1) and jumps to address in $at (target address register).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Local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Allocated onto the stack, determined by calling convention.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Return values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value stored on register $v0, others stored on stack if needed.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Transfer control back to Caller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jalr $zero, $ra - jumps to address in $ra and stores return address in $zero - to be ignored; this is essentially an unconditional jump.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" name="Google Shape;303;p46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 Registers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</a:tbl>
          </a:graphicData>
        </a:graphic>
      </p:graphicFrame>
      <p:sp>
        <p:nvSpPr>
          <p:cNvPr id="304" name="Google Shape;304;p46"/>
          <p:cNvSpPr txBox="1"/>
          <p:nvPr/>
        </p:nvSpPr>
        <p:spPr>
          <a:xfrm>
            <a:off x="1848195" y="432410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05" name="Google Shape;305;p46"/>
          <p:cNvSpPr txBox="1"/>
          <p:nvPr/>
        </p:nvSpPr>
        <p:spPr>
          <a:xfrm>
            <a:off x="4572000" y="436417"/>
            <a:ext cx="3479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Caller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saves any of the registers t0-t2 on the stack (if it needs the values in them upon return)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46"/>
          <p:cNvSpPr/>
          <p:nvPr/>
        </p:nvSpPr>
        <p:spPr>
          <a:xfrm>
            <a:off x="326639" y="4133516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Google Shape;311;p47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12" name="Google Shape;312;p47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13" name="Google Shape;313;p47"/>
          <p:cNvSpPr txBox="1"/>
          <p:nvPr/>
        </p:nvSpPr>
        <p:spPr>
          <a:xfrm>
            <a:off x="4572000" y="436417"/>
            <a:ext cx="34791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Caller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places the function parameters in registers a0-a2. If there are additional parameters, the caller puts them on the stack.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47"/>
          <p:cNvSpPr/>
          <p:nvPr/>
        </p:nvSpPr>
        <p:spPr>
          <a:xfrm>
            <a:off x="299258" y="3517613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" name="Google Shape;319;p48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20" name="Google Shape;320;p48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21" name="Google Shape;321;p48"/>
          <p:cNvSpPr txBox="1"/>
          <p:nvPr/>
        </p:nvSpPr>
        <p:spPr>
          <a:xfrm>
            <a:off x="4572000" y="436417"/>
            <a:ext cx="3479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Caller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allocates space for any additional return values on the stack. This is only done if the return value cannot fit in v0.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48"/>
          <p:cNvSpPr/>
          <p:nvPr/>
        </p:nvSpPr>
        <p:spPr>
          <a:xfrm>
            <a:off x="311728" y="2962739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49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return address (from $ra)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28" name="Google Shape;328;p49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29" name="Google Shape;329;p49"/>
          <p:cNvSpPr txBox="1"/>
          <p:nvPr/>
        </p:nvSpPr>
        <p:spPr>
          <a:xfrm>
            <a:off x="4572000" y="436417"/>
            <a:ext cx="3479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4: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Caller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saves previous return address stored in register ra onto the stack.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49"/>
          <p:cNvSpPr/>
          <p:nvPr/>
        </p:nvSpPr>
        <p:spPr>
          <a:xfrm>
            <a:off x="317962" y="2482679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Google Shape;335;p50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return address (from $ra)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36" name="Google Shape;336;p50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37" name="Google Shape;337;p50"/>
          <p:cNvSpPr txBox="1"/>
          <p:nvPr/>
        </p:nvSpPr>
        <p:spPr>
          <a:xfrm>
            <a:off x="4572000" y="436417"/>
            <a:ext cx="3479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5: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Caller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executes JALR $at, $ra. This has no effect on the stack. 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50"/>
          <p:cNvSpPr/>
          <p:nvPr/>
        </p:nvSpPr>
        <p:spPr>
          <a:xfrm>
            <a:off x="317962" y="2482679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Google Shape;343;p51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Frame Pointer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return address (from $ra)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44" name="Google Shape;344;p51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45" name="Google Shape;345;p51"/>
          <p:cNvSpPr txBox="1"/>
          <p:nvPr/>
        </p:nvSpPr>
        <p:spPr>
          <a:xfrm>
            <a:off x="4572000" y="436417"/>
            <a:ext cx="34791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6: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Callee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saves the previous frame pointer on stack. Then it copies the current value of the stack pointer ($sp) into the frame pointer ($fp).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51"/>
          <p:cNvSpPr/>
          <p:nvPr/>
        </p:nvSpPr>
        <p:spPr>
          <a:xfrm>
            <a:off x="299258" y="1971446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  <p:sp>
        <p:nvSpPr>
          <p:cNvPr id="347" name="Google Shape;347;p51"/>
          <p:cNvSpPr/>
          <p:nvPr/>
        </p:nvSpPr>
        <p:spPr>
          <a:xfrm>
            <a:off x="3768435" y="1964129"/>
            <a:ext cx="1365300" cy="500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55A11"/>
          </a:solidFill>
          <a:ln cap="flat" cmpd="sng" w="12700">
            <a:solidFill>
              <a:srgbClr val="833C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Frame Pointer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" name="Google Shape;352;p52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s0-s2 Registers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Frame Pointer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return address (from $ra)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t0-t2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53" name="Google Shape;353;p52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54" name="Google Shape;354;p52"/>
          <p:cNvSpPr txBox="1"/>
          <p:nvPr/>
        </p:nvSpPr>
        <p:spPr>
          <a:xfrm>
            <a:off x="4572000" y="436417"/>
            <a:ext cx="34791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7: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Callee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saves any of the s0-s2 registers it plans to overwrite onto the stack. For simplicity, we can say that it always saves s0-s2 onto the stack.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52"/>
          <p:cNvSpPr/>
          <p:nvPr/>
        </p:nvSpPr>
        <p:spPr>
          <a:xfrm>
            <a:off x="299258" y="1505897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  <p:sp>
        <p:nvSpPr>
          <p:cNvPr id="356" name="Google Shape;356;p52"/>
          <p:cNvSpPr/>
          <p:nvPr/>
        </p:nvSpPr>
        <p:spPr>
          <a:xfrm>
            <a:off x="3768435" y="1964129"/>
            <a:ext cx="1365300" cy="500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55A11"/>
          </a:solidFill>
          <a:ln cap="flat" cmpd="sng" w="12700">
            <a:solidFill>
              <a:srgbClr val="833C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Frame Pointer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Google Shape;361;p53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Allocate space for Local Variables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s0-s2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Frame Pointer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return address (from $ra)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t0-t2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62" name="Google Shape;362;p53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63" name="Google Shape;363;p53"/>
          <p:cNvSpPr txBox="1"/>
          <p:nvPr/>
        </p:nvSpPr>
        <p:spPr>
          <a:xfrm>
            <a:off x="4572000" y="436417"/>
            <a:ext cx="34791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8: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Callee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allocates space on the stack for any local variables. This is the reason the frame pointer is important. 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At this point, Callee does all its stuff, and stores the return values as necessary.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4" name="Google Shape;364;p53"/>
          <p:cNvSpPr/>
          <p:nvPr/>
        </p:nvSpPr>
        <p:spPr>
          <a:xfrm>
            <a:off x="299258" y="990416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  <p:sp>
        <p:nvSpPr>
          <p:cNvPr id="365" name="Google Shape;365;p53"/>
          <p:cNvSpPr/>
          <p:nvPr/>
        </p:nvSpPr>
        <p:spPr>
          <a:xfrm>
            <a:off x="3768435" y="1964129"/>
            <a:ext cx="1365300" cy="500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55A11"/>
          </a:solidFill>
          <a:ln cap="flat" cmpd="sng" w="12700">
            <a:solidFill>
              <a:srgbClr val="833C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Frame Pointer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 in C cont.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39500" y="1028850"/>
            <a:ext cx="5296500" cy="1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Let’s revisit struct B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What goes where? 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What did you get from your calculation?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5833375" y="1508625"/>
            <a:ext cx="24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84" name="Google Shape;84;p18"/>
          <p:cNvGraphicFramePr/>
          <p:nvPr/>
        </p:nvGraphicFramePr>
        <p:xfrm>
          <a:off x="645338" y="219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{41FE8607-FBF6-42BB-A3FF-DB59F429A0D6}</a:tableStyleId>
              </a:tblPr>
              <a:tblGrid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</a:tblGrid>
              <a:tr h="40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+2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+3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+4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+5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+6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+7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+8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+9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+11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0x00</a:t>
                      </a:r>
                      <a:endParaRPr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0x0c</a:t>
                      </a:r>
                      <a:endParaRPr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" name="Google Shape;85;p18"/>
          <p:cNvSpPr txBox="1"/>
          <p:nvPr/>
        </p:nvSpPr>
        <p:spPr>
          <a:xfrm>
            <a:off x="39225" y="2875713"/>
            <a:ext cx="671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B</a:t>
            </a:r>
            <a:endParaRPr sz="2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39225" y="3656638"/>
            <a:ext cx="671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C</a:t>
            </a:r>
            <a:endParaRPr sz="2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5928875" y="0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 B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i;	// 4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s2;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 C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i;	// 4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s2;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54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s0-s2 Registers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Frame Pointer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return address (from $ra)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t0-t2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71" name="Google Shape;371;p54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72" name="Google Shape;372;p54"/>
          <p:cNvSpPr txBox="1"/>
          <p:nvPr/>
        </p:nvSpPr>
        <p:spPr>
          <a:xfrm>
            <a:off x="4572000" y="436417"/>
            <a:ext cx="3479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9: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Prior to return, </a:t>
            </a: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Callee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restores the s0-s2 registers with the values on the stack. 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54"/>
          <p:cNvSpPr/>
          <p:nvPr/>
        </p:nvSpPr>
        <p:spPr>
          <a:xfrm>
            <a:off x="299258" y="1471600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  <p:sp>
        <p:nvSpPr>
          <p:cNvPr id="374" name="Google Shape;374;p54"/>
          <p:cNvSpPr/>
          <p:nvPr/>
        </p:nvSpPr>
        <p:spPr>
          <a:xfrm>
            <a:off x="3768435" y="1964129"/>
            <a:ext cx="1365300" cy="500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55A11"/>
          </a:solidFill>
          <a:ln cap="flat" cmpd="sng" w="12700">
            <a:solidFill>
              <a:srgbClr val="833C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Frame Pointer</a:t>
            </a:r>
            <a:endParaRPr sz="1100"/>
          </a:p>
        </p:txBody>
      </p:sp>
      <p:sp>
        <p:nvSpPr>
          <p:cNvPr id="375" name="Google Shape;375;p54"/>
          <p:cNvSpPr/>
          <p:nvPr/>
        </p:nvSpPr>
        <p:spPr>
          <a:xfrm>
            <a:off x="3768435" y="1471600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s registers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55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Frame Pointer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return address (from $ra)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t0-t2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81" name="Google Shape;381;p55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82" name="Google Shape;382;p55"/>
          <p:cNvSpPr txBox="1"/>
          <p:nvPr/>
        </p:nvSpPr>
        <p:spPr>
          <a:xfrm>
            <a:off x="4572000" y="436417"/>
            <a:ext cx="3479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10: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Prior to return, </a:t>
            </a: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Callee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restores the old frame pointer from the stack.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55"/>
          <p:cNvSpPr/>
          <p:nvPr/>
        </p:nvSpPr>
        <p:spPr>
          <a:xfrm>
            <a:off x="299258" y="1971446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  <p:sp>
        <p:nvSpPr>
          <p:cNvPr id="384" name="Google Shape;384;p55"/>
          <p:cNvSpPr/>
          <p:nvPr/>
        </p:nvSpPr>
        <p:spPr>
          <a:xfrm>
            <a:off x="3768424" y="1971450"/>
            <a:ext cx="1626000" cy="4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Frame Pointer</a:t>
            </a:r>
            <a:endParaRPr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" name="Google Shape;389;p56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return address (from $ra)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t0-t2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90" name="Google Shape;390;p56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91" name="Google Shape;391;p56"/>
          <p:cNvSpPr txBox="1"/>
          <p:nvPr/>
        </p:nvSpPr>
        <p:spPr>
          <a:xfrm>
            <a:off x="4572000" y="436417"/>
            <a:ext cx="32835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11: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Callee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executes jump to return address: JALR $ra, $zero. No change to the stack. 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56"/>
          <p:cNvSpPr/>
          <p:nvPr/>
        </p:nvSpPr>
        <p:spPr>
          <a:xfrm>
            <a:off x="299259" y="2456411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" name="Google Shape;397;p57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return address (from $ra)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t0-t2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398" name="Google Shape;398;p57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399" name="Google Shape;399;p57"/>
          <p:cNvSpPr txBox="1"/>
          <p:nvPr/>
        </p:nvSpPr>
        <p:spPr>
          <a:xfrm>
            <a:off x="4542905" y="436417"/>
            <a:ext cx="3479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12: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Upon return, </a:t>
            </a: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Caller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restores the previous return address to ra.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p57"/>
          <p:cNvSpPr/>
          <p:nvPr/>
        </p:nvSpPr>
        <p:spPr>
          <a:xfrm>
            <a:off x="299259" y="2456411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  <p:sp>
        <p:nvSpPr>
          <p:cNvPr id="401" name="Google Shape;401;p57"/>
          <p:cNvSpPr/>
          <p:nvPr/>
        </p:nvSpPr>
        <p:spPr>
          <a:xfrm>
            <a:off x="3846715" y="2456410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ra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Google Shape;406;p58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t0-t2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407" name="Google Shape;407;p58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408" name="Google Shape;408;p58"/>
          <p:cNvSpPr txBox="1"/>
          <p:nvPr/>
        </p:nvSpPr>
        <p:spPr>
          <a:xfrm>
            <a:off x="4542905" y="436417"/>
            <a:ext cx="3479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13: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Upon return, </a:t>
            </a: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Caller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stores the additional values as desired.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58"/>
          <p:cNvSpPr/>
          <p:nvPr/>
        </p:nvSpPr>
        <p:spPr>
          <a:xfrm>
            <a:off x="268086" y="2948939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  <p:sp>
        <p:nvSpPr>
          <p:cNvPr id="410" name="Google Shape;410;p58"/>
          <p:cNvSpPr/>
          <p:nvPr/>
        </p:nvSpPr>
        <p:spPr>
          <a:xfrm>
            <a:off x="3852950" y="2948939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 desired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5" name="Google Shape;415;p59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t0-t2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416" name="Google Shape;416;p59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417" name="Google Shape;417;p59"/>
          <p:cNvSpPr txBox="1"/>
          <p:nvPr/>
        </p:nvSpPr>
        <p:spPr>
          <a:xfrm>
            <a:off x="4542905" y="436417"/>
            <a:ext cx="3479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14: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Upon return, </a:t>
            </a: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Caller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moves stack pointer to discard additional parameters.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59"/>
          <p:cNvSpPr/>
          <p:nvPr/>
        </p:nvSpPr>
        <p:spPr>
          <a:xfrm>
            <a:off x="280555" y="4132672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3" name="Google Shape;423;p60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t0-t2 Registers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</a:tbl>
          </a:graphicData>
        </a:graphic>
      </p:graphicFrame>
      <p:sp>
        <p:nvSpPr>
          <p:cNvPr id="424" name="Google Shape;424;p60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425" name="Google Shape;425;p60"/>
          <p:cNvSpPr txBox="1"/>
          <p:nvPr/>
        </p:nvSpPr>
        <p:spPr>
          <a:xfrm>
            <a:off x="4542905" y="436417"/>
            <a:ext cx="3479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Step 15: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Upon return, </a:t>
            </a:r>
            <a:r>
              <a:rPr b="1"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Caller </a:t>
            </a: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restores any saved t0-t2 registers from the stack. 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60"/>
          <p:cNvSpPr/>
          <p:nvPr/>
        </p:nvSpPr>
        <p:spPr>
          <a:xfrm>
            <a:off x="280555" y="4132672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Stack Pointer</a:t>
            </a:r>
            <a:endParaRPr sz="1100"/>
          </a:p>
        </p:txBody>
      </p:sp>
      <p:sp>
        <p:nvSpPr>
          <p:cNvPr id="427" name="Google Shape;427;p60"/>
          <p:cNvSpPr/>
          <p:nvPr/>
        </p:nvSpPr>
        <p:spPr>
          <a:xfrm>
            <a:off x="3884122" y="4132671"/>
            <a:ext cx="12219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374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t Registers</a:t>
            </a:r>
            <a:endParaRPr sz="1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Google Shape;432;p61"/>
          <p:cNvGraphicFramePr/>
          <p:nvPr/>
        </p:nvGraphicFramePr>
        <p:xfrm>
          <a:off x="1661159" y="9712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433" name="Google Shape;433;p61"/>
          <p:cNvSpPr txBox="1"/>
          <p:nvPr/>
        </p:nvSpPr>
        <p:spPr>
          <a:xfrm>
            <a:off x="1848195" y="436418"/>
            <a:ext cx="159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100"/>
          </a:p>
        </p:txBody>
      </p:sp>
      <p:sp>
        <p:nvSpPr>
          <p:cNvPr id="434" name="Google Shape;434;p61"/>
          <p:cNvSpPr txBox="1"/>
          <p:nvPr/>
        </p:nvSpPr>
        <p:spPr>
          <a:xfrm>
            <a:off x="4542905" y="436418"/>
            <a:ext cx="3479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Done!</a:t>
            </a:r>
            <a:endParaRPr b="1" sz="14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1321950" y="2150850"/>
            <a:ext cx="650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LC-2200 Calling Convention Examples</a:t>
            </a:r>
            <a:endParaRPr sz="4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become a compiler!</a:t>
            </a:r>
            <a:endParaRPr/>
          </a:p>
        </p:txBody>
      </p:sp>
      <p:pic>
        <p:nvPicPr>
          <p:cNvPr id="445" name="Google Shape;4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162" y="1346725"/>
            <a:ext cx="4933673" cy="309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 in C cont.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439500" y="1028850"/>
            <a:ext cx="5296500" cy="1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did we get?</a:t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5833375" y="1508625"/>
            <a:ext cx="24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95" name="Google Shape;95;p19"/>
          <p:cNvGraphicFramePr/>
          <p:nvPr/>
        </p:nvGraphicFramePr>
        <p:xfrm>
          <a:off x="645338" y="219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{41FE8607-FBF6-42BB-A3FF-DB59F429A0D6}</a:tableStyleId>
              </a:tblPr>
              <a:tblGrid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</a:tblGrid>
              <a:tr h="40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+2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+3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+4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+5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+6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+7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+8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+9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+11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0x00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i2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i3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0x0c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" name="Google Shape;96;p19"/>
          <p:cNvSpPr txBox="1"/>
          <p:nvPr/>
        </p:nvSpPr>
        <p:spPr>
          <a:xfrm>
            <a:off x="39225" y="2723313"/>
            <a:ext cx="671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B</a:t>
            </a:r>
            <a:endParaRPr sz="2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39225" y="3504238"/>
            <a:ext cx="671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C</a:t>
            </a:r>
            <a:endParaRPr sz="2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216550" y="4109050"/>
            <a:ext cx="66438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 B takes up </a:t>
            </a:r>
            <a:r>
              <a:rPr b="1" lang="en"/>
              <a:t>12 bytes</a:t>
            </a:r>
            <a:r>
              <a:rPr lang="en"/>
              <a:t> of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 addresses 0x02, 0x03, 0x0a, 0x0b are used as padding</a:t>
            </a:r>
            <a:endParaRPr/>
          </a:p>
        </p:txBody>
      </p:sp>
      <p:cxnSp>
        <p:nvCxnSpPr>
          <p:cNvPr id="99" name="Google Shape;99;p19"/>
          <p:cNvCxnSpPr>
            <a:stCxn id="100" idx="2"/>
          </p:cNvCxnSpPr>
          <p:nvPr/>
        </p:nvCxnSpPr>
        <p:spPr>
          <a:xfrm flipH="1">
            <a:off x="3218650" y="2094650"/>
            <a:ext cx="233700" cy="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9"/>
          <p:cNvSpPr txBox="1"/>
          <p:nvPr/>
        </p:nvSpPr>
        <p:spPr>
          <a:xfrm>
            <a:off x="3063850" y="1725350"/>
            <a:ext cx="77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Padding!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5928875" y="0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 B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i;	// 4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s2;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 C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i;	// 4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s2;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02" name="Google Shape;102;p19"/>
          <p:cNvCxnSpPr>
            <a:stCxn id="100" idx="2"/>
          </p:cNvCxnSpPr>
          <p:nvPr/>
        </p:nvCxnSpPr>
        <p:spPr>
          <a:xfrm>
            <a:off x="3452350" y="2094650"/>
            <a:ext cx="3708600" cy="8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9"/>
          <p:cNvCxnSpPr>
            <a:stCxn id="100" idx="2"/>
          </p:cNvCxnSpPr>
          <p:nvPr/>
        </p:nvCxnSpPr>
        <p:spPr>
          <a:xfrm>
            <a:off x="3452350" y="2094650"/>
            <a:ext cx="4301400" cy="8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9"/>
          <p:cNvCxnSpPr>
            <a:stCxn id="100" idx="2"/>
          </p:cNvCxnSpPr>
          <p:nvPr/>
        </p:nvCxnSpPr>
        <p:spPr>
          <a:xfrm flipH="1">
            <a:off x="2641150" y="2094650"/>
            <a:ext cx="811200" cy="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Function</a:t>
            </a:r>
            <a:endParaRPr/>
          </a:p>
        </p:txBody>
      </p:sp>
      <p:sp>
        <p:nvSpPr>
          <p:cNvPr id="451" name="Google Shape;451;p64"/>
          <p:cNvSpPr txBox="1"/>
          <p:nvPr>
            <p:ph idx="1" type="body"/>
          </p:nvPr>
        </p:nvSpPr>
        <p:spPr>
          <a:xfrm>
            <a:off x="373200" y="1343700"/>
            <a:ext cx="4278600" cy="24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 foo(int a, int b, int c, int d)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	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int x = c + d;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int y =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 + b*2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return x + y;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void main(int a, int b, int c, int d)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foo(a, b, c, d);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2" name="Google Shape;452;p64"/>
          <p:cNvSpPr txBox="1"/>
          <p:nvPr>
            <p:ph idx="1" type="body"/>
          </p:nvPr>
        </p:nvSpPr>
        <p:spPr>
          <a:xfrm>
            <a:off x="4713050" y="577500"/>
            <a:ext cx="4387800" cy="3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this we need to do: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initialize the stack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initialize the parameters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call into foo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store $fp onto the stack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carry out the calculation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restore values from the stack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teardown the stack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halt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/>
          <p:nvPr>
            <p:ph idx="1" type="body"/>
          </p:nvPr>
        </p:nvSpPr>
        <p:spPr>
          <a:xfrm>
            <a:off x="487875" y="164025"/>
            <a:ext cx="4745100" cy="4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main: 	! main(int a, int b, int c, int d)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! initialize the stack pointer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lea $sp, STACK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lw $sp, 0($sp)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65"/>
          <p:cNvSpPr txBox="1"/>
          <p:nvPr>
            <p:ph idx="1" type="body"/>
          </p:nvPr>
        </p:nvSpPr>
        <p:spPr>
          <a:xfrm>
            <a:off x="-367250" y="3088125"/>
            <a:ext cx="4329300" cy="4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STACK:  .fill 0xFFFF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A:      .fill 0x0008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B:      .fill 0x0005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C:      .fill 0x000A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D:      .fill 0x000D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/>
          <p:nvPr>
            <p:ph idx="1" type="body"/>
          </p:nvPr>
        </p:nvSpPr>
        <p:spPr>
          <a:xfrm>
            <a:off x="548925" y="150450"/>
            <a:ext cx="4745100" cy="4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main: 	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main(int a, int b, int c, int d)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! initialize the stack pointer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lea $sp, STACK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lw $sp, 0($sp)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! initialize the parameters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lea $a0, A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lw $a0, 0($a0)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lea $a1, B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lw $a1, 0($a1)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lea $a2, C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lw $a2, 0($a2)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! store $t0 register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!(we’re assuming main needs $t0 later)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	addi $sp, $sp, -1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	sw $t0, 0($sp)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! the fourth parameter must be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! pushed onto the stack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lea $t1, D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lw $t1, 0($t1)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addi $sp, $sp, -1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	sw $t1, 0($sp)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66"/>
          <p:cNvSpPr txBox="1"/>
          <p:nvPr>
            <p:ph idx="1" type="body"/>
          </p:nvPr>
        </p:nvSpPr>
        <p:spPr>
          <a:xfrm>
            <a:off x="4443750" y="557100"/>
            <a:ext cx="4329300" cy="4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! save the prev return address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addi $sp, $sp, -1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sw $ra, 0($sp)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! call into foo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lea $t0, foo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jalr $ra, $t0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!restore $t0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lw $t0,0($sp)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addi $sp,$sp,1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halt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STACK:  .fill 0xFFFF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A:      .fill 0x0008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B:      .fill 0x0005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C:      .fill 0x000A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D:      .fill 0x000D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>
            <p:ph idx="1" type="body"/>
          </p:nvPr>
        </p:nvSpPr>
        <p:spPr>
          <a:xfrm>
            <a:off x="668550" y="164325"/>
            <a:ext cx="3997500" cy="4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foo:	! foo(int a, int b)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		! store $fp onto the stack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addi $sp, $sp, -1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sw $fp, 0($sp)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add $fp, $sp, $zero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t/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! load d from the stack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lw $t0, 2($fp)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t/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! x = c + d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add $t0, $a2, $t0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t/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! y = a + 2*b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add $t1, $a0, $a1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add $t1, $t1, $a1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add $v0, $t0, $t1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t/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! restore values from the stack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add $sp, $fp, $zero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lw $fp, 0($sp)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t/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! teardown the stack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addi $sp, $sp, 1 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rPr lang="en" sz="1225">
                <a:latin typeface="Courier New"/>
                <a:ea typeface="Courier New"/>
                <a:cs typeface="Courier New"/>
                <a:sym typeface="Courier New"/>
              </a:rPr>
              <a:t>jalr $zero, $ra</a:t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1"/>
              <a:buNone/>
            </a:pPr>
            <a:r>
              <a:t/>
            </a:r>
            <a:endParaRPr sz="1225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70" name="Google Shape;470;p67"/>
          <p:cNvGraphicFramePr/>
          <p:nvPr/>
        </p:nvGraphicFramePr>
        <p:xfrm>
          <a:off x="5864359" y="7314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Allocate space for Local Variables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s0-s2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Frame Pointer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return address (from $ra)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t0-t2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/>
          <p:nvPr>
            <p:ph type="title"/>
          </p:nvPr>
        </p:nvSpPr>
        <p:spPr>
          <a:xfrm>
            <a:off x="1311300" y="2257498"/>
            <a:ext cx="6521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Datapath Design</a:t>
            </a:r>
            <a:endParaRPr sz="40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9"/>
          <p:cNvSpPr txBox="1"/>
          <p:nvPr>
            <p:ph type="title"/>
          </p:nvPr>
        </p:nvSpPr>
        <p:spPr>
          <a:xfrm>
            <a:off x="592775" y="436598"/>
            <a:ext cx="65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vs. Double Bus Design</a:t>
            </a:r>
            <a:endParaRPr/>
          </a:p>
        </p:txBody>
      </p:sp>
      <p:sp>
        <p:nvSpPr>
          <p:cNvPr id="481" name="Google Shape;481;p69"/>
          <p:cNvSpPr txBox="1"/>
          <p:nvPr/>
        </p:nvSpPr>
        <p:spPr>
          <a:xfrm>
            <a:off x="668025" y="1070175"/>
            <a:ext cx="38583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75">
            <a:spAutoFit/>
          </a:bodyPr>
          <a:lstStyle/>
          <a:p>
            <a:pPr indent="-368935" lvl="0" marL="3943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Bus Design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1790" lvl="1" marL="851535" marR="148590" rtl="0" algn="l">
              <a:lnSpc>
                <a:spcPct val="105000"/>
              </a:lnSpc>
              <a:spcBef>
                <a:spcPts val="4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One bus wraps around the entire datapath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1790" lvl="1" marL="851535" marR="18923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Components take turns to orderly communicate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1155" lvl="1" marL="851535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More clock cycles per instruction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935" lvl="0" marL="394335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Double Bus Design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1155" lvl="1" marL="851535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Two sets of bus wires.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1790" lvl="1" marL="851535" marR="508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Two sets of data</a:t>
            </a:r>
            <a:r>
              <a:rPr b="1" lang="en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can communicate simultaneously.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1790" lvl="1" marL="851535" marR="17653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More hardware = greater price and heat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2" name="Google Shape;48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025" y="949075"/>
            <a:ext cx="4414801" cy="174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0859" y="2764239"/>
            <a:ext cx="4217149" cy="168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0"/>
          <p:cNvSpPr txBox="1"/>
          <p:nvPr>
            <p:ph type="title"/>
          </p:nvPr>
        </p:nvSpPr>
        <p:spPr>
          <a:xfrm>
            <a:off x="592775" y="436598"/>
            <a:ext cx="65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Bus</a:t>
            </a:r>
            <a:endParaRPr/>
          </a:p>
        </p:txBody>
      </p:sp>
      <p:sp>
        <p:nvSpPr>
          <p:cNvPr id="489" name="Google Shape;489;p70"/>
          <p:cNvSpPr txBox="1"/>
          <p:nvPr/>
        </p:nvSpPr>
        <p:spPr>
          <a:xfrm>
            <a:off x="592775" y="1092775"/>
            <a:ext cx="8250000" cy="29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Regardless of bus design, we need the following for the datapath to work.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One component outputs data on one bus at one time.</a:t>
            </a: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 Every other component will be listening to the output on that bus.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tri-state buﬀers (bus drivers) to ensure that only one component is outputting to the bus at a time. </a:t>
            </a:r>
            <a:r>
              <a:rPr b="1"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The tri-state buﬀers are hooked up to the DrX control signals.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246507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the register “enable” input to ensure that only devices which want to store the data do so. </a:t>
            </a:r>
            <a:r>
              <a:rPr b="1"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done using the LdXX control signals.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0" name="Google Shape;490;p70"/>
          <p:cNvPicPr preferRelativeResize="0"/>
          <p:nvPr/>
        </p:nvPicPr>
        <p:blipFill rotWithShape="1">
          <a:blip r:embed="rId3">
            <a:alphaModFix/>
          </a:blip>
          <a:srcRect b="0" l="13629" r="0" t="0"/>
          <a:stretch/>
        </p:blipFill>
        <p:spPr>
          <a:xfrm>
            <a:off x="7427761" y="3761780"/>
            <a:ext cx="1336776" cy="103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Docker Installation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Canvas &gt; Files &gt; docker.zip</a:t>
            </a:r>
            <a:endParaRPr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Circuit Sim</a:t>
            </a:r>
            <a:endParaRPr sz="4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Advice</a:t>
            </a:r>
            <a:r>
              <a:rPr lang="en"/>
              <a:t> for CircuitSim</a:t>
            </a:r>
            <a:endParaRPr/>
          </a:p>
        </p:txBody>
      </p:sp>
      <p:sp>
        <p:nvSpPr>
          <p:cNvPr id="506" name="Google Shape;506;p73"/>
          <p:cNvSpPr txBox="1"/>
          <p:nvPr>
            <p:ph idx="1" type="body"/>
          </p:nvPr>
        </p:nvSpPr>
        <p:spPr>
          <a:xfrm>
            <a:off x="519750" y="1028900"/>
            <a:ext cx="699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</a:t>
            </a:r>
            <a:r>
              <a:rPr b="1" lang="en"/>
              <a:t>subcircuits</a:t>
            </a:r>
            <a:r>
              <a:rPr lang="en"/>
              <a:t> where necessary, they save space and abstract away logic. Please do not use subcircuits for single registers!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Tunnels </a:t>
            </a:r>
            <a:r>
              <a:rPr lang="en"/>
              <a:t>are an excellent way to clean up your circuit, and make it more comprehensible.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Labels</a:t>
            </a:r>
            <a:r>
              <a:rPr lang="en"/>
              <a:t> all you components, makes things easy to see and understand when wiring.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Place probes in important areas in order to visualize the inputs into a component.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B</a:t>
            </a:r>
            <a:r>
              <a:rPr b="1" lang="en"/>
              <a:t>reakpoints </a:t>
            </a:r>
            <a:r>
              <a:rPr lang="en"/>
              <a:t>stops</a:t>
            </a:r>
            <a:r>
              <a:rPr lang="en"/>
              <a:t> the clock when a line reaches a certain value, this may be very useful for debugging.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Write </a:t>
            </a:r>
            <a:r>
              <a:rPr b="1" lang="en"/>
              <a:t>your own diagnostic tests in asm</a:t>
            </a:r>
            <a:r>
              <a:rPr lang="en"/>
              <a:t> to validate the execution of part of the CPU, for example write a few lines of assembly that only test the ALU. </a:t>
            </a:r>
            <a:endParaRPr/>
          </a:p>
        </p:txBody>
      </p:sp>
      <p:pic>
        <p:nvPicPr>
          <p:cNvPr id="507" name="Google Shape;5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278" y="32513"/>
            <a:ext cx="1275725" cy="12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500" y="376375"/>
            <a:ext cx="1850125" cy="4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9300" y="1721249"/>
            <a:ext cx="1140725" cy="14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 in C cont.</a:t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5833375" y="1508625"/>
            <a:ext cx="24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11" name="Google Shape;111;p20"/>
          <p:cNvGraphicFramePr/>
          <p:nvPr/>
        </p:nvGraphicFramePr>
        <p:xfrm>
          <a:off x="645338" y="219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{41FE8607-FBF6-42BB-A3FF-DB59F429A0D6}</a:tableStyleId>
              </a:tblPr>
              <a:tblGrid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</a:tblGrid>
              <a:tr h="40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+2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+3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+4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+5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+6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+7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+8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+9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+11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0x00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i2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i3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0x0c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2" name="Google Shape;112;p20"/>
          <p:cNvSpPr txBox="1"/>
          <p:nvPr/>
        </p:nvSpPr>
        <p:spPr>
          <a:xfrm>
            <a:off x="39225" y="2723313"/>
            <a:ext cx="671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B</a:t>
            </a:r>
            <a:endParaRPr sz="2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9225" y="3504238"/>
            <a:ext cx="671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C</a:t>
            </a:r>
            <a:endParaRPr sz="2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216550" y="4109050"/>
            <a:ext cx="66438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 B takes up </a:t>
            </a:r>
            <a:r>
              <a:rPr b="1" lang="en"/>
              <a:t>12 bytes</a:t>
            </a:r>
            <a:r>
              <a:rPr lang="en"/>
              <a:t> of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 addresses 0x02, 0x03, 0x0a, 0x0b are used as padding</a:t>
            </a:r>
            <a:endParaRPr/>
          </a:p>
        </p:txBody>
      </p:sp>
      <p:cxnSp>
        <p:nvCxnSpPr>
          <p:cNvPr id="115" name="Google Shape;115;p20"/>
          <p:cNvCxnSpPr>
            <a:stCxn id="116" idx="2"/>
          </p:cNvCxnSpPr>
          <p:nvPr/>
        </p:nvCxnSpPr>
        <p:spPr>
          <a:xfrm flipH="1">
            <a:off x="3218650" y="2094650"/>
            <a:ext cx="233700" cy="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20"/>
          <p:cNvSpPr txBox="1"/>
          <p:nvPr/>
        </p:nvSpPr>
        <p:spPr>
          <a:xfrm>
            <a:off x="3063850" y="1725350"/>
            <a:ext cx="77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Padding!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5928875" y="0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 B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i;	// 4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s2;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 C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i;	// 4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s2;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18" name="Google Shape;118;p20"/>
          <p:cNvCxnSpPr>
            <a:stCxn id="116" idx="2"/>
          </p:cNvCxnSpPr>
          <p:nvPr/>
        </p:nvCxnSpPr>
        <p:spPr>
          <a:xfrm>
            <a:off x="3452350" y="2094650"/>
            <a:ext cx="3708600" cy="8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20"/>
          <p:cNvCxnSpPr>
            <a:stCxn id="116" idx="2"/>
          </p:cNvCxnSpPr>
          <p:nvPr/>
        </p:nvCxnSpPr>
        <p:spPr>
          <a:xfrm>
            <a:off x="3452350" y="2094650"/>
            <a:ext cx="4301400" cy="8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20"/>
          <p:cNvCxnSpPr>
            <a:stCxn id="116" idx="2"/>
          </p:cNvCxnSpPr>
          <p:nvPr/>
        </p:nvCxnSpPr>
        <p:spPr>
          <a:xfrm flipH="1">
            <a:off x="2641150" y="2094650"/>
            <a:ext cx="811200" cy="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39500" y="1028850"/>
            <a:ext cx="5296500" cy="1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Now let’s do struct C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 the </a:t>
            </a:r>
            <a:r>
              <a:rPr b="1" lang="en"/>
              <a:t>same members</a:t>
            </a:r>
            <a:r>
              <a:rPr lang="en"/>
              <a:t> as B, just arranged differently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Circuit Sim Demonstration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(Tips and Tricks from the TA’s)</a:t>
            </a:r>
            <a:endParaRPr sz="4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/>
          <p:nvPr>
            <p:ph type="title"/>
          </p:nvPr>
        </p:nvSpPr>
        <p:spPr>
          <a:xfrm>
            <a:off x="416325" y="3951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Revision Notes</a:t>
            </a:r>
            <a:endParaRPr/>
          </a:p>
        </p:txBody>
      </p:sp>
      <p:graphicFrame>
        <p:nvGraphicFramePr>
          <p:cNvPr id="520" name="Google Shape;520;p75"/>
          <p:cNvGraphicFramePr/>
          <p:nvPr/>
        </p:nvGraphicFramePr>
        <p:xfrm>
          <a:off x="6553484" y="7314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967350"/>
              </a:tblGrid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Allocate space for Local Variables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B3C6E7"/>
                    </a:solidFill>
                  </a:tcPr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s0-s2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Frame Pointer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return address (from $ra)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return values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Additional parameters (from function call)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49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t0-t2 Registers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521" name="Google Shape;5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738" y="2823138"/>
            <a:ext cx="3474525" cy="1924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2" name="Google Shape;522;p75"/>
          <p:cNvGraphicFramePr/>
          <p:nvPr/>
        </p:nvGraphicFramePr>
        <p:xfrm>
          <a:off x="2903809" y="8873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182475"/>
              </a:tblGrid>
              <a:tr h="363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Local Variables</a:t>
                      </a:r>
                      <a:endParaRPr sz="500"/>
                    </a:p>
                  </a:txBody>
                  <a:tcPr marT="34300" marB="34300" marR="68600" marL="68600" anchor="ctr"/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S registers</a:t>
                      </a:r>
                      <a:endParaRPr sz="500"/>
                    </a:p>
                  </a:txBody>
                  <a:tcPr marT="34300" marB="34300" marR="68600" marL="68600" anchor="ctr"/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Frame Pointer</a:t>
                      </a:r>
                      <a:endParaRPr sz="500"/>
                    </a:p>
                  </a:txBody>
                  <a:tcPr marT="34300" marB="34300" marR="68600" marL="68600" anchor="ctr"/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2729"/>
                        </a:buClr>
                        <a:buSzPts val="1400"/>
                        <a:buFont typeface="Consolas"/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Previous 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</a:t>
                      </a: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eturn 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ddress</a:t>
                      </a:r>
                      <a:endParaRPr sz="500"/>
                    </a:p>
                  </a:txBody>
                  <a:tcPr marT="34300" marB="34300" marR="68600" marL="68600" anchor="ctr"/>
                </a:tc>
              </a:tr>
              <a:tr h="363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Saved </a:t>
                      </a:r>
                      <a:r>
                        <a:rPr lang="en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 registers</a:t>
                      </a:r>
                      <a:endParaRPr sz="5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graphicFrame>
        <p:nvGraphicFramePr>
          <p:cNvPr id="523" name="Google Shape;523;p75"/>
          <p:cNvGraphicFramePr/>
          <p:nvPr/>
        </p:nvGraphicFramePr>
        <p:xfrm>
          <a:off x="603684" y="12319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{809BCFF5-997B-436B-A517-D914518E9097}</a:tableStyleId>
              </a:tblPr>
              <a:tblGrid>
                <a:gridCol w="1821975"/>
              </a:tblGrid>
              <a:tr h="703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Activation Record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>
                    <a:solidFill>
                      <a:srgbClr val="D5A6BD"/>
                    </a:solidFill>
                  </a:tcPr>
                </a:tc>
              </a:tr>
              <a:tr h="70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7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Activation Record</a:t>
                      </a:r>
                      <a:endParaRPr sz="1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70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Activation Record</a:t>
                      </a:r>
                      <a:endParaRPr sz="1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70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7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Activation Record</a:t>
                      </a:r>
                      <a:endParaRPr sz="1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  <a:tr h="70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Activation Record</a:t>
                      </a:r>
                      <a:endParaRPr sz="17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cxnSp>
        <p:nvCxnSpPr>
          <p:cNvPr id="524" name="Google Shape;524;p75"/>
          <p:cNvCxnSpPr/>
          <p:nvPr/>
        </p:nvCxnSpPr>
        <p:spPr>
          <a:xfrm flipH="1" rot="10800000">
            <a:off x="2427725" y="887313"/>
            <a:ext cx="483900" cy="34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5"/>
          <p:cNvCxnSpPr/>
          <p:nvPr/>
        </p:nvCxnSpPr>
        <p:spPr>
          <a:xfrm>
            <a:off x="2427725" y="1933838"/>
            <a:ext cx="474000" cy="76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6" name="Google Shape;52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370" y="731450"/>
            <a:ext cx="1768458" cy="185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Thanks for Attending :)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 in C cont.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39500" y="1028850"/>
            <a:ext cx="5296500" cy="1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did we get for struct C?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5833375" y="1508625"/>
            <a:ext cx="24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77375" y="4140600"/>
            <a:ext cx="60237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 B takes up </a:t>
            </a:r>
            <a:r>
              <a:rPr b="1" lang="en"/>
              <a:t>12 bytes</a:t>
            </a:r>
            <a:r>
              <a:rPr lang="en"/>
              <a:t> of space in mem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 C takes up </a:t>
            </a:r>
            <a:r>
              <a:rPr b="1" lang="en"/>
              <a:t>8 bytes</a:t>
            </a:r>
            <a:r>
              <a:rPr lang="en"/>
              <a:t> of space in mem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6650100" y="4349775"/>
            <a:ext cx="246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9225" y="2875713"/>
            <a:ext cx="671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B</a:t>
            </a:r>
            <a:endParaRPr sz="2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9225" y="3656638"/>
            <a:ext cx="671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C</a:t>
            </a:r>
            <a:endParaRPr sz="2000">
              <a:latin typeface="Ubuntu Mono"/>
              <a:ea typeface="Ubuntu Mono"/>
              <a:cs typeface="Ubuntu Mono"/>
              <a:sym typeface="Ubuntu Mono"/>
            </a:endParaRPr>
          </a:p>
        </p:txBody>
      </p:sp>
      <p:graphicFrame>
        <p:nvGraphicFramePr>
          <p:cNvPr id="133" name="Google Shape;133;p21"/>
          <p:cNvGraphicFramePr/>
          <p:nvPr/>
        </p:nvGraphicFramePr>
        <p:xfrm>
          <a:off x="629938" y="219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{41FE8607-FBF6-42BB-A3FF-DB59F429A0D6}</a:tableStyleId>
              </a:tblPr>
              <a:tblGrid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</a:tblGrid>
              <a:tr h="40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+2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+3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+4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+5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+6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+7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+8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+9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+11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0x00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i2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i3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0x0c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i2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i3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p21"/>
          <p:cNvSpPr txBox="1"/>
          <p:nvPr/>
        </p:nvSpPr>
        <p:spPr>
          <a:xfrm>
            <a:off x="5913475" y="0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 B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i;	// 4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s2;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 C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i;	// 4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s2;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519750" y="376375"/>
            <a:ext cx="81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 in C cont.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5833375" y="1508625"/>
            <a:ext cx="24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277375" y="4140600"/>
            <a:ext cx="60237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 B takes up </a:t>
            </a:r>
            <a:r>
              <a:rPr b="1" lang="en"/>
              <a:t>12 bytes</a:t>
            </a:r>
            <a:r>
              <a:rPr lang="en"/>
              <a:t> of space in mem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 C takes up </a:t>
            </a:r>
            <a:r>
              <a:rPr b="1" lang="en"/>
              <a:t>8 bytes</a:t>
            </a:r>
            <a:r>
              <a:rPr lang="en"/>
              <a:t> of space in mem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6650100" y="4349775"/>
            <a:ext cx="246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9225" y="2875713"/>
            <a:ext cx="671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B</a:t>
            </a:r>
            <a:endParaRPr sz="2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39225" y="3656638"/>
            <a:ext cx="671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Ubuntu Mono"/>
                <a:ea typeface="Ubuntu Mono"/>
                <a:cs typeface="Ubuntu Mono"/>
                <a:sym typeface="Ubuntu Mono"/>
              </a:rPr>
              <a:t>C</a:t>
            </a:r>
            <a:endParaRPr sz="2000">
              <a:latin typeface="Ubuntu Mono"/>
              <a:ea typeface="Ubuntu Mono"/>
              <a:cs typeface="Ubuntu Mono"/>
              <a:sym typeface="Ubuntu Mono"/>
            </a:endParaRPr>
          </a:p>
        </p:txBody>
      </p:sp>
      <p:graphicFrame>
        <p:nvGraphicFramePr>
          <p:cNvPr id="145" name="Google Shape;145;p22"/>
          <p:cNvGraphicFramePr/>
          <p:nvPr/>
        </p:nvGraphicFramePr>
        <p:xfrm>
          <a:off x="629938" y="219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{41FE8607-FBF6-42BB-A3FF-DB59F429A0D6}</a:tableStyleId>
              </a:tblPr>
              <a:tblGrid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  <a:gridCol w="565000"/>
              </a:tblGrid>
              <a:tr h="40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+2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+3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+4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+5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+6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+7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+8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+9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+11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0x00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i2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i3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0x0c</a:t>
                      </a:r>
                      <a:endParaRPr sz="15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i2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i3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s0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Ubuntu Mono"/>
                          <a:ea typeface="Ubuntu Mono"/>
                          <a:cs typeface="Ubuntu Mono"/>
                          <a:sym typeface="Ubuntu Mono"/>
                        </a:rPr>
                        <a:t> s1</a:t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Ubuntu Mono"/>
                        <a:ea typeface="Ubuntu Mono"/>
                        <a:cs typeface="Ubuntu Mono"/>
                        <a:sym typeface="Ubuntu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p22"/>
          <p:cNvSpPr txBox="1"/>
          <p:nvPr/>
        </p:nvSpPr>
        <p:spPr>
          <a:xfrm>
            <a:off x="5913475" y="0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 B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i;	// 4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s2;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 C {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i;	// 4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short s2;	// 2 bytes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439500" y="1028850"/>
            <a:ext cx="5725500" cy="1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Rule of thumb: Arranging struct members in </a:t>
            </a:r>
            <a:r>
              <a:rPr b="1" lang="en">
                <a:solidFill>
                  <a:srgbClr val="FF0000"/>
                </a:solidFill>
              </a:rPr>
              <a:t>decreasing</a:t>
            </a:r>
            <a:r>
              <a:rPr lang="en">
                <a:solidFill>
                  <a:srgbClr val="FF0000"/>
                </a:solidFill>
              </a:rPr>
              <a:t> order of size will minimize padding!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Will allow more efficient use of memory space while retaining memory access efficiency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Assembly Exercises</a:t>
            </a:r>
            <a:endParaRPr sz="3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